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67" d="100"/>
          <a:sy n="67" d="100"/>
        </p:scale>
        <p:origin x="1212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Historical Federal Spending on Legal Aid</a:t>
            </a:r>
            <a:r>
              <a:rPr lang="en-US" u="none" baseline="30000" dirty="0" smtClean="0"/>
              <a:t> </a:t>
            </a:r>
            <a:r>
              <a:rPr lang="en-US" sz="1862" b="0" i="0" u="none" strike="noStrike" baseline="0" dirty="0" smtClean="0">
                <a:effectLst/>
              </a:rPr>
              <a:t>[3]</a:t>
            </a:r>
            <a:endParaRPr lang="en-US" u="none" baseline="30000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FY 2013</c:v>
                </c:pt>
                <c:pt idx="1">
                  <c:v>FY 2014</c:v>
                </c:pt>
                <c:pt idx="2">
                  <c:v>FY 2015</c:v>
                </c:pt>
                <c:pt idx="3">
                  <c:v>FY 2016</c:v>
                </c:pt>
              </c:strCache>
            </c:strRef>
          </c:cat>
          <c:val>
            <c:numRef>
              <c:f>Sheet1!$B$2:$B$5</c:f>
              <c:numCache>
                <c:formatCode>"$"#,##0_);[Red]\("$"#,##0\)</c:formatCode>
                <c:ptCount val="4"/>
                <c:pt idx="0">
                  <c:v>341000000</c:v>
                </c:pt>
                <c:pt idx="1">
                  <c:v>365000000</c:v>
                </c:pt>
                <c:pt idx="2">
                  <c:v>375000000</c:v>
                </c:pt>
                <c:pt idx="3">
                  <c:v>385000000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190512"/>
        <c:axId val="328187376"/>
      </c:lineChart>
      <c:catAx>
        <c:axId val="328190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8187376"/>
        <c:crosses val="autoZero"/>
        <c:auto val="1"/>
        <c:lblAlgn val="ctr"/>
        <c:lblOffset val="100"/>
        <c:noMultiLvlLbl val="0"/>
      </c:catAx>
      <c:valAx>
        <c:axId val="3281873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_);[Red]\(&quot;$&quot;#,##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8190512"/>
        <c:crosses val="autoZero"/>
        <c:crossBetween val="between"/>
        <c:dispUnits>
          <c:builtInUnit val="million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58F409-62C3-4F60-AC61-AED9C5EC5448}" type="doc">
      <dgm:prSet loTypeId="urn:microsoft.com/office/officeart/2008/layout/RadialCluster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A5E051D-7AA1-4DC7-8B99-49F386C70236}">
      <dgm:prSet phldrT="[Text]"/>
      <dgm:spPr/>
      <dgm:t>
        <a:bodyPr/>
        <a:lstStyle/>
        <a:p>
          <a:r>
            <a:rPr lang="en-US" dirty="0" smtClean="0"/>
            <a:t>Assistive Agent</a:t>
          </a:r>
          <a:endParaRPr lang="en-US" dirty="0"/>
        </a:p>
      </dgm:t>
    </dgm:pt>
    <dgm:pt modelId="{92C7B4D2-672A-41C9-9A60-C6AA2229888E}" type="parTrans" cxnId="{E16CCFF1-9AC7-48E9-9DA9-4000AF471C8C}">
      <dgm:prSet/>
      <dgm:spPr/>
      <dgm:t>
        <a:bodyPr/>
        <a:lstStyle/>
        <a:p>
          <a:endParaRPr lang="en-US"/>
        </a:p>
      </dgm:t>
    </dgm:pt>
    <dgm:pt modelId="{FBCFBBFD-A855-4D9E-9A80-4789D434867C}" type="sibTrans" cxnId="{E16CCFF1-9AC7-48E9-9DA9-4000AF471C8C}">
      <dgm:prSet/>
      <dgm:spPr/>
      <dgm:t>
        <a:bodyPr/>
        <a:lstStyle/>
        <a:p>
          <a:endParaRPr lang="en-US"/>
        </a:p>
      </dgm:t>
    </dgm:pt>
    <dgm:pt modelId="{82F23BDC-0104-4DF3-BD07-EA5FEF78728B}">
      <dgm:prSet phldrT="[Text]"/>
      <dgm:spPr/>
      <dgm:t>
        <a:bodyPr/>
        <a:lstStyle/>
        <a:p>
          <a:r>
            <a:rPr lang="en-US" dirty="0" smtClean="0"/>
            <a:t>Courts</a:t>
          </a:r>
          <a:endParaRPr lang="en-US" dirty="0"/>
        </a:p>
      </dgm:t>
    </dgm:pt>
    <dgm:pt modelId="{1B956569-8E9D-42A4-A866-2A0BDD17AC27}" type="parTrans" cxnId="{D2D1E790-1A76-4159-A972-DA790895E4DD}">
      <dgm:prSet/>
      <dgm:spPr/>
      <dgm:t>
        <a:bodyPr/>
        <a:lstStyle/>
        <a:p>
          <a:endParaRPr lang="en-US"/>
        </a:p>
      </dgm:t>
    </dgm:pt>
    <dgm:pt modelId="{6D50D8B6-F49C-4C0E-9D26-7280762C5202}" type="sibTrans" cxnId="{D2D1E790-1A76-4159-A972-DA790895E4DD}">
      <dgm:prSet/>
      <dgm:spPr/>
      <dgm:t>
        <a:bodyPr/>
        <a:lstStyle/>
        <a:p>
          <a:endParaRPr lang="en-US"/>
        </a:p>
      </dgm:t>
    </dgm:pt>
    <dgm:pt modelId="{FBFD6EA0-3985-479D-8160-CA3A196616B8}">
      <dgm:prSet phldrT="[Text]"/>
      <dgm:spPr/>
      <dgm:t>
        <a:bodyPr/>
        <a:lstStyle/>
        <a:p>
          <a:r>
            <a:rPr lang="en-US" dirty="0" smtClean="0"/>
            <a:t>Attorneys</a:t>
          </a:r>
          <a:endParaRPr lang="en-US" dirty="0"/>
        </a:p>
      </dgm:t>
    </dgm:pt>
    <dgm:pt modelId="{4C741569-B70A-4F1C-A8A3-20E4E711E5BA}" type="parTrans" cxnId="{6E48A2BA-2A72-4DA6-B0D8-413AED74CE6E}">
      <dgm:prSet/>
      <dgm:spPr/>
      <dgm:t>
        <a:bodyPr/>
        <a:lstStyle/>
        <a:p>
          <a:endParaRPr lang="en-US"/>
        </a:p>
      </dgm:t>
    </dgm:pt>
    <dgm:pt modelId="{62FA275A-E622-496B-936B-515F11DCCED6}" type="sibTrans" cxnId="{6E48A2BA-2A72-4DA6-B0D8-413AED74CE6E}">
      <dgm:prSet/>
      <dgm:spPr/>
      <dgm:t>
        <a:bodyPr/>
        <a:lstStyle/>
        <a:p>
          <a:endParaRPr lang="en-US"/>
        </a:p>
      </dgm:t>
    </dgm:pt>
    <dgm:pt modelId="{CC120F6E-84D8-4BB4-98D1-F52951BB46BE}">
      <dgm:prSet phldrT="[Text]"/>
      <dgm:spPr/>
      <dgm:t>
        <a:bodyPr/>
        <a:lstStyle/>
        <a:p>
          <a:r>
            <a:rPr lang="en-US" dirty="0" smtClean="0"/>
            <a:t>Self Represented Litigants</a:t>
          </a:r>
          <a:endParaRPr lang="en-US" dirty="0"/>
        </a:p>
      </dgm:t>
    </dgm:pt>
    <dgm:pt modelId="{EB41E36D-6D1E-49F2-9A7C-3FBCB85C7286}" type="parTrans" cxnId="{2023A8B3-1E30-4AE5-9901-2530587EB5D2}">
      <dgm:prSet/>
      <dgm:spPr/>
      <dgm:t>
        <a:bodyPr/>
        <a:lstStyle/>
        <a:p>
          <a:endParaRPr lang="en-US"/>
        </a:p>
      </dgm:t>
    </dgm:pt>
    <dgm:pt modelId="{FCC4D734-2C15-4162-9C79-CE4275D01485}" type="sibTrans" cxnId="{2023A8B3-1E30-4AE5-9901-2530587EB5D2}">
      <dgm:prSet/>
      <dgm:spPr/>
      <dgm:t>
        <a:bodyPr/>
        <a:lstStyle/>
        <a:p>
          <a:endParaRPr lang="en-US"/>
        </a:p>
      </dgm:t>
    </dgm:pt>
    <dgm:pt modelId="{55168BB0-54F7-4C3B-ACD4-22E666B85508}" type="pres">
      <dgm:prSet presAssocID="{C658F409-62C3-4F60-AC61-AED9C5EC5448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AED033D0-A750-4481-9E89-E271765B4550}" type="pres">
      <dgm:prSet presAssocID="{0A5E051D-7AA1-4DC7-8B99-49F386C70236}" presName="singleCycle" presStyleCnt="0"/>
      <dgm:spPr/>
    </dgm:pt>
    <dgm:pt modelId="{9B1388D5-DF93-4247-A936-F4EDD7B57590}" type="pres">
      <dgm:prSet presAssocID="{0A5E051D-7AA1-4DC7-8B99-49F386C70236}" presName="singleCenter" presStyleLbl="node1" presStyleIdx="0" presStyleCnt="4" custAng="0" custScaleX="161108" custScaleY="138947" custLinFactNeighborX="-13850" custLinFactNeighborY="-28080">
        <dgm:presLayoutVars>
          <dgm:chMax val="7"/>
          <dgm:chPref val="7"/>
        </dgm:presLayoutVars>
      </dgm:prSet>
      <dgm:spPr/>
      <dgm:t>
        <a:bodyPr/>
        <a:lstStyle/>
        <a:p>
          <a:endParaRPr lang="en-US"/>
        </a:p>
      </dgm:t>
    </dgm:pt>
    <dgm:pt modelId="{6F9ECCAE-AEB7-48A0-BF86-05448BA02D68}" type="pres">
      <dgm:prSet presAssocID="{1B956569-8E9D-42A4-A866-2A0BDD17AC27}" presName="Name56" presStyleLbl="parChTrans1D2" presStyleIdx="0" presStyleCnt="3" custSzX="209222"/>
      <dgm:spPr/>
      <dgm:t>
        <a:bodyPr/>
        <a:lstStyle/>
        <a:p>
          <a:endParaRPr lang="en-US"/>
        </a:p>
      </dgm:t>
    </dgm:pt>
    <dgm:pt modelId="{1BFCFDAC-898F-4C3C-952E-3105E586B1C0}" type="pres">
      <dgm:prSet presAssocID="{82F23BDC-0104-4DF3-BD07-EA5FEF78728B}" presName="text0" presStyleLbl="node1" presStyleIdx="1" presStyleCnt="4" custAng="0" custScaleX="289339" custScaleY="106881" custRadScaleRad="185179" custRadScaleInc="-10272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41D3319-AA88-4F91-985F-D81E3CA37654}" type="pres">
      <dgm:prSet presAssocID="{4C741569-B70A-4F1C-A8A3-20E4E711E5BA}" presName="Name56" presStyleLbl="parChTrans1D2" presStyleIdx="1" presStyleCnt="3" custSzX="202019"/>
      <dgm:spPr/>
      <dgm:t>
        <a:bodyPr/>
        <a:lstStyle/>
        <a:p>
          <a:endParaRPr lang="en-US"/>
        </a:p>
      </dgm:t>
    </dgm:pt>
    <dgm:pt modelId="{260126C1-8625-43F6-9D6B-ADA0448F657A}" type="pres">
      <dgm:prSet presAssocID="{FBFD6EA0-3985-479D-8160-CA3A196616B8}" presName="text0" presStyleLbl="node1" presStyleIdx="2" presStyleCnt="4" custAng="0" custScaleX="281118" custScaleY="105359" custRadScaleRad="137131" custRadScaleInc="-11612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97CBAE3-532E-4AC6-B4F1-7CD3CA97A4DD}" type="pres">
      <dgm:prSet presAssocID="{EB41E36D-6D1E-49F2-9A7C-3FBCB85C7286}" presName="Name56" presStyleLbl="parChTrans1D2" presStyleIdx="2" presStyleCnt="3" custSzX="165408"/>
      <dgm:spPr/>
      <dgm:t>
        <a:bodyPr/>
        <a:lstStyle/>
        <a:p>
          <a:endParaRPr lang="en-US"/>
        </a:p>
      </dgm:t>
    </dgm:pt>
    <dgm:pt modelId="{D2459078-8AC1-4242-85B6-E983B4405C22}" type="pres">
      <dgm:prSet presAssocID="{CC120F6E-84D8-4BB4-98D1-F52951BB46BE}" presName="text0" presStyleLbl="node1" presStyleIdx="3" presStyleCnt="4" custAng="0" custScaleX="554789" custScaleY="134425" custRadScaleRad="51641" custRadScaleInc="-4299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5D8CBB6-0CA6-4FDC-957D-C4547A9843E4}" type="presOf" srcId="{4C741569-B70A-4F1C-A8A3-20E4E711E5BA}" destId="{E41D3319-AA88-4F91-985F-D81E3CA37654}" srcOrd="0" destOrd="0" presId="urn:microsoft.com/office/officeart/2008/layout/RadialCluster"/>
    <dgm:cxn modelId="{6E48A2BA-2A72-4DA6-B0D8-413AED74CE6E}" srcId="{0A5E051D-7AA1-4DC7-8B99-49F386C70236}" destId="{FBFD6EA0-3985-479D-8160-CA3A196616B8}" srcOrd="1" destOrd="0" parTransId="{4C741569-B70A-4F1C-A8A3-20E4E711E5BA}" sibTransId="{62FA275A-E622-496B-936B-515F11DCCED6}"/>
    <dgm:cxn modelId="{99D5A367-7CB3-4F23-8994-D800A565793A}" type="presOf" srcId="{EB41E36D-6D1E-49F2-9A7C-3FBCB85C7286}" destId="{B97CBAE3-532E-4AC6-B4F1-7CD3CA97A4DD}" srcOrd="0" destOrd="0" presId="urn:microsoft.com/office/officeart/2008/layout/RadialCluster"/>
    <dgm:cxn modelId="{E16CCFF1-9AC7-48E9-9DA9-4000AF471C8C}" srcId="{C658F409-62C3-4F60-AC61-AED9C5EC5448}" destId="{0A5E051D-7AA1-4DC7-8B99-49F386C70236}" srcOrd="0" destOrd="0" parTransId="{92C7B4D2-672A-41C9-9A60-C6AA2229888E}" sibTransId="{FBCFBBFD-A855-4D9E-9A80-4789D434867C}"/>
    <dgm:cxn modelId="{D78E672C-D86B-4832-A313-AC2BAB2D052A}" type="presOf" srcId="{0A5E051D-7AA1-4DC7-8B99-49F386C70236}" destId="{9B1388D5-DF93-4247-A936-F4EDD7B57590}" srcOrd="0" destOrd="0" presId="urn:microsoft.com/office/officeart/2008/layout/RadialCluster"/>
    <dgm:cxn modelId="{FB693CDE-7534-4E74-B910-8F2E84634013}" type="presOf" srcId="{FBFD6EA0-3985-479D-8160-CA3A196616B8}" destId="{260126C1-8625-43F6-9D6B-ADA0448F657A}" srcOrd="0" destOrd="0" presId="urn:microsoft.com/office/officeart/2008/layout/RadialCluster"/>
    <dgm:cxn modelId="{2023A8B3-1E30-4AE5-9901-2530587EB5D2}" srcId="{0A5E051D-7AA1-4DC7-8B99-49F386C70236}" destId="{CC120F6E-84D8-4BB4-98D1-F52951BB46BE}" srcOrd="2" destOrd="0" parTransId="{EB41E36D-6D1E-49F2-9A7C-3FBCB85C7286}" sibTransId="{FCC4D734-2C15-4162-9C79-CE4275D01485}"/>
    <dgm:cxn modelId="{3EBB7333-2E39-43A3-827B-64BD40976A12}" type="presOf" srcId="{1B956569-8E9D-42A4-A866-2A0BDD17AC27}" destId="{6F9ECCAE-AEB7-48A0-BF86-05448BA02D68}" srcOrd="0" destOrd="0" presId="urn:microsoft.com/office/officeart/2008/layout/RadialCluster"/>
    <dgm:cxn modelId="{7BFBDE6F-F5DB-46CF-B6E1-C43A777E9DC9}" type="presOf" srcId="{C658F409-62C3-4F60-AC61-AED9C5EC5448}" destId="{55168BB0-54F7-4C3B-ACD4-22E666B85508}" srcOrd="0" destOrd="0" presId="urn:microsoft.com/office/officeart/2008/layout/RadialCluster"/>
    <dgm:cxn modelId="{697F0E89-19A4-46CF-AA89-F14C0097A7CA}" type="presOf" srcId="{82F23BDC-0104-4DF3-BD07-EA5FEF78728B}" destId="{1BFCFDAC-898F-4C3C-952E-3105E586B1C0}" srcOrd="0" destOrd="0" presId="urn:microsoft.com/office/officeart/2008/layout/RadialCluster"/>
    <dgm:cxn modelId="{F685E6D4-1064-4F19-AD4E-AC0803E6B53F}" type="presOf" srcId="{CC120F6E-84D8-4BB4-98D1-F52951BB46BE}" destId="{D2459078-8AC1-4242-85B6-E983B4405C22}" srcOrd="0" destOrd="0" presId="urn:microsoft.com/office/officeart/2008/layout/RadialCluster"/>
    <dgm:cxn modelId="{D2D1E790-1A76-4159-A972-DA790895E4DD}" srcId="{0A5E051D-7AA1-4DC7-8B99-49F386C70236}" destId="{82F23BDC-0104-4DF3-BD07-EA5FEF78728B}" srcOrd="0" destOrd="0" parTransId="{1B956569-8E9D-42A4-A866-2A0BDD17AC27}" sibTransId="{6D50D8B6-F49C-4C0E-9D26-7280762C5202}"/>
    <dgm:cxn modelId="{AD938262-C4D1-4F6D-9C29-F40B6506261D}" type="presParOf" srcId="{55168BB0-54F7-4C3B-ACD4-22E666B85508}" destId="{AED033D0-A750-4481-9E89-E271765B4550}" srcOrd="0" destOrd="0" presId="urn:microsoft.com/office/officeart/2008/layout/RadialCluster"/>
    <dgm:cxn modelId="{08A858CF-3ECE-4B93-B474-656505F54A31}" type="presParOf" srcId="{AED033D0-A750-4481-9E89-E271765B4550}" destId="{9B1388D5-DF93-4247-A936-F4EDD7B57590}" srcOrd="0" destOrd="0" presId="urn:microsoft.com/office/officeart/2008/layout/RadialCluster"/>
    <dgm:cxn modelId="{EF732245-9816-4D8A-BA95-1767E0C44D71}" type="presParOf" srcId="{AED033D0-A750-4481-9E89-E271765B4550}" destId="{6F9ECCAE-AEB7-48A0-BF86-05448BA02D68}" srcOrd="1" destOrd="0" presId="urn:microsoft.com/office/officeart/2008/layout/RadialCluster"/>
    <dgm:cxn modelId="{79155E86-5E0E-47C1-B00B-B1407F2AC9E6}" type="presParOf" srcId="{AED033D0-A750-4481-9E89-E271765B4550}" destId="{1BFCFDAC-898F-4C3C-952E-3105E586B1C0}" srcOrd="2" destOrd="0" presId="urn:microsoft.com/office/officeart/2008/layout/RadialCluster"/>
    <dgm:cxn modelId="{D6547562-1886-4B75-94A3-5C0EF0A3410E}" type="presParOf" srcId="{AED033D0-A750-4481-9E89-E271765B4550}" destId="{E41D3319-AA88-4F91-985F-D81E3CA37654}" srcOrd="3" destOrd="0" presId="urn:microsoft.com/office/officeart/2008/layout/RadialCluster"/>
    <dgm:cxn modelId="{CDB9A029-1C24-4A4E-B670-04834520E9A6}" type="presParOf" srcId="{AED033D0-A750-4481-9E89-E271765B4550}" destId="{260126C1-8625-43F6-9D6B-ADA0448F657A}" srcOrd="4" destOrd="0" presId="urn:microsoft.com/office/officeart/2008/layout/RadialCluster"/>
    <dgm:cxn modelId="{18DE3B2B-10B5-4030-B526-953FCED8C784}" type="presParOf" srcId="{AED033D0-A750-4481-9E89-E271765B4550}" destId="{B97CBAE3-532E-4AC6-B4F1-7CD3CA97A4DD}" srcOrd="5" destOrd="0" presId="urn:microsoft.com/office/officeart/2008/layout/RadialCluster"/>
    <dgm:cxn modelId="{026BEC89-6706-4F98-A9A2-AAE20E8F70BA}" type="presParOf" srcId="{AED033D0-A750-4481-9E89-E271765B4550}" destId="{D2459078-8AC1-4242-85B6-E983B4405C22}" srcOrd="6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gif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1792287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216729"/>
            <a:ext cx="6858000" cy="2041071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50062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latin typeface="Calibri" panose="020F05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28650" y="1094014"/>
            <a:ext cx="7886700" cy="4588329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401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gif"/><Relationship Id="rId5" Type="http://schemas.openxmlformats.org/officeDocument/2006/relationships/image" Target="../media/image1.png"/><Relationship Id="rId4" Type="http://schemas.openxmlformats.org/officeDocument/2006/relationships/hyperlink" Target="http://www.nsfcvdi.org/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145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118507"/>
            <a:ext cx="7886700" cy="4743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7233557" y="6186964"/>
            <a:ext cx="1281793" cy="403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  <a:tabLst>
                <a:tab pos="2228850" algn="ctr"/>
                <a:tab pos="4457700" algn="r"/>
              </a:tabLst>
            </a:pPr>
            <a:r>
              <a:rPr lang="en-US" sz="675" i="1" dirty="0" smtClean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National Science Foundation Industry/University Cooperative Research Center</a:t>
            </a:r>
            <a:endParaRPr lang="en-US" sz="675" dirty="0"/>
          </a:p>
        </p:txBody>
      </p:sp>
      <p:sp>
        <p:nvSpPr>
          <p:cNvPr id="10" name="TextBox 9"/>
          <p:cNvSpPr txBox="1"/>
          <p:nvPr userDrawn="1"/>
        </p:nvSpPr>
        <p:spPr>
          <a:xfrm>
            <a:off x="2753405" y="6236260"/>
            <a:ext cx="3637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b="1" dirty="0" smtClean="0"/>
              <a:t>CONFIDENTIAL and PROPRIETARY to CVDI</a:t>
            </a:r>
          </a:p>
          <a:p>
            <a:pPr algn="ctr"/>
            <a:r>
              <a:rPr lang="en-US" sz="900" i="1" dirty="0" smtClean="0">
                <a:hlinkClick r:id="rId4"/>
              </a:rPr>
              <a:t>www.nsfcvdi.org</a:t>
            </a:r>
            <a:endParaRPr lang="en-US" sz="900" i="1" dirty="0"/>
          </a:p>
        </p:txBody>
      </p:sp>
      <p:pic>
        <p:nvPicPr>
          <p:cNvPr id="11" name="Picture 10" descr="O:\Administration\Marketing\Logos\Logo - CVDI\CVDI-Logo---Blue-and-Green-clear.png"/>
          <p:cNvPicPr/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6041599"/>
            <a:ext cx="1705610" cy="6946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 descr="O:\CVDI\Marketing\Logos\nsf1.gif"/>
          <p:cNvPicPr/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8892" y="6111131"/>
            <a:ext cx="551815" cy="555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4801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1" r:id="rId2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699023"/>
            <a:ext cx="6858000" cy="1227985"/>
          </a:xfrm>
        </p:spPr>
        <p:txBody>
          <a:bodyPr>
            <a:normAutofit/>
          </a:bodyPr>
          <a:lstStyle/>
          <a:p>
            <a:r>
              <a:rPr lang="en-US" dirty="0"/>
              <a:t>Assistive Agents for Self-Represented Litigants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1600" dirty="0" smtClean="0"/>
              <a:t>Prof. Matthew Gerber</a:t>
            </a:r>
            <a:r>
              <a:rPr lang="en-US" sz="1600" baseline="30000" dirty="0" smtClean="0"/>
              <a:t>1</a:t>
            </a:r>
            <a:r>
              <a:rPr lang="en-US" sz="1600" dirty="0"/>
              <a:t>, </a:t>
            </a:r>
            <a:r>
              <a:rPr lang="en-US" sz="1600" dirty="0" smtClean="0"/>
              <a:t>Mark Rucker</a:t>
            </a:r>
            <a:r>
              <a:rPr lang="en-US" sz="1600" baseline="30000" dirty="0" smtClean="0"/>
              <a:t>1</a:t>
            </a: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baseline="30000" dirty="0" smtClean="0"/>
              <a:t>1</a:t>
            </a:r>
            <a:r>
              <a:rPr lang="en-US" sz="1600" dirty="0"/>
              <a:t>University of </a:t>
            </a:r>
            <a:r>
              <a:rPr lang="en-US" sz="1600" dirty="0" smtClean="0"/>
              <a:t>Virginia</a:t>
            </a:r>
          </a:p>
          <a:p>
            <a:r>
              <a:rPr lang="en-US" sz="1600" dirty="0" smtClean="0"/>
              <a:t>February 15, 2018</a:t>
            </a:r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70303" y="65071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28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48500"/>
            <a:ext cx="8229600" cy="762000"/>
          </a:xfrm>
        </p:spPr>
        <p:txBody>
          <a:bodyPr/>
          <a:lstStyle/>
          <a:p>
            <a:pPr algn="ctr"/>
            <a:r>
              <a:rPr lang="en-US" sz="3600" dirty="0" smtClean="0"/>
              <a:t>Need and Industrial Relevance</a:t>
            </a:r>
            <a:endParaRPr lang="en-US" sz="36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910500"/>
            <a:ext cx="8229600" cy="5215665"/>
          </a:xfrm>
        </p:spPr>
        <p:txBody>
          <a:bodyPr>
            <a:normAutofit/>
          </a:bodyPr>
          <a:lstStyle/>
          <a:p>
            <a:r>
              <a:rPr lang="en-US" dirty="0" smtClean="0"/>
              <a:t>Legal Services Corporation (LSC) reported that 86% of low-income Americans with civil legal problems did not have access to adequate legal help [1].</a:t>
            </a:r>
          </a:p>
          <a:p>
            <a:endParaRPr lang="en-US" dirty="0" smtClean="0"/>
          </a:p>
          <a:p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Barriers to receiving legal help extend beyond institutional resources, however. Only 18% of low-income Americans even sought legal help for civil issues, suggesting this is also an education and marketing problem [1].</a:t>
            </a:r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4" name="Chart 3"/>
          <p:cNvGraphicFramePr/>
          <p:nvPr>
            <p:extLst>
              <p:ext uri="{D42A27DB-BD31-4B8C-83A1-F6EECF244321}">
                <p14:modId xmlns:p14="http://schemas.microsoft.com/office/powerpoint/2010/main" val="422032935"/>
              </p:ext>
            </p:extLst>
          </p:nvPr>
        </p:nvGraphicFramePr>
        <p:xfrm>
          <a:off x="4989195" y="1672500"/>
          <a:ext cx="4014595" cy="2566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411480" y="2269140"/>
            <a:ext cx="4800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400" dirty="0"/>
              <a:t>The LSC </a:t>
            </a:r>
            <a:r>
              <a:rPr lang="en-US" sz="2400" dirty="0" smtClean="0"/>
              <a:t>estimated that their annual appropriations would </a:t>
            </a:r>
            <a:r>
              <a:rPr lang="en-US" sz="2400" dirty="0"/>
              <a:t>need to increase from </a:t>
            </a:r>
            <a:r>
              <a:rPr lang="en-US" sz="2400" dirty="0" smtClean="0"/>
              <a:t>$0.3 billion </a:t>
            </a:r>
            <a:r>
              <a:rPr lang="en-US" sz="2400" dirty="0"/>
              <a:t>to $1.6 billion </a:t>
            </a:r>
            <a:r>
              <a:rPr lang="en-US" sz="2400" dirty="0" smtClean="0"/>
              <a:t>to </a:t>
            </a:r>
            <a:r>
              <a:rPr lang="en-US" sz="2400" dirty="0"/>
              <a:t>meet </a:t>
            </a:r>
            <a:r>
              <a:rPr lang="en-US" sz="2400" dirty="0" smtClean="0"/>
              <a:t>all needs </a:t>
            </a:r>
            <a:r>
              <a:rPr lang="en-US" sz="2400" dirty="0"/>
              <a:t>[2].</a:t>
            </a:r>
          </a:p>
          <a:p>
            <a:endParaRPr lang="en-US" sz="2400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6375718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912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9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48500"/>
            <a:ext cx="8229600" cy="762000"/>
          </a:xfrm>
        </p:spPr>
        <p:txBody>
          <a:bodyPr/>
          <a:lstStyle/>
          <a:p>
            <a:r>
              <a:rPr lang="en-US" sz="3600" dirty="0" smtClean="0"/>
              <a:t>Project Goals</a:t>
            </a:r>
            <a:endParaRPr lang="en-US" sz="3600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910500"/>
            <a:ext cx="8229600" cy="5215665"/>
          </a:xfrm>
        </p:spPr>
        <p:txBody>
          <a:bodyPr/>
          <a:lstStyle/>
          <a:p>
            <a:pPr algn="ctr"/>
            <a:r>
              <a:rPr lang="en-US" dirty="0" smtClean="0"/>
              <a:t>Meet </a:t>
            </a:r>
            <a:r>
              <a:rPr lang="en-US" dirty="0"/>
              <a:t>legal needs without increasing federal </a:t>
            </a:r>
            <a:r>
              <a:rPr lang="en-US" dirty="0" smtClean="0"/>
              <a:t>spending</a:t>
            </a:r>
          </a:p>
          <a:p>
            <a:pPr algn="ctr"/>
            <a:r>
              <a:rPr lang="en-US" dirty="0"/>
              <a:t>Give truly helpful and personalized assistance to </a:t>
            </a:r>
            <a:r>
              <a:rPr lang="en-US" dirty="0" smtClean="0"/>
              <a:t>SRLs</a:t>
            </a:r>
          </a:p>
          <a:p>
            <a:pPr algn="ctr"/>
            <a:r>
              <a:rPr lang="en-US" dirty="0"/>
              <a:t>Connect SRLs with attorneys and courts when </a:t>
            </a:r>
            <a:r>
              <a:rPr lang="en-US" dirty="0" smtClean="0"/>
              <a:t>needed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4259056459"/>
              </p:ext>
            </p:extLst>
          </p:nvPr>
        </p:nvGraphicFramePr>
        <p:xfrm>
          <a:off x="1671782" y="2434510"/>
          <a:ext cx="5800435" cy="30282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686800" y="6512878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366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48500"/>
            <a:ext cx="8229600" cy="762000"/>
          </a:xfrm>
        </p:spPr>
        <p:txBody>
          <a:bodyPr/>
          <a:lstStyle/>
          <a:p>
            <a:r>
              <a:rPr lang="en-US" sz="3600" dirty="0" smtClean="0"/>
              <a:t>Objectives</a:t>
            </a:r>
            <a:endParaRPr lang="en-US" sz="36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910500"/>
            <a:ext cx="8229600" cy="5215665"/>
          </a:xfrm>
        </p:spPr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dvance modelling techniques for Cyber-Human </a:t>
            </a:r>
            <a:r>
              <a:rPr lang="en-US" dirty="0"/>
              <a:t>S</a:t>
            </a:r>
            <a:r>
              <a:rPr lang="en-US" dirty="0" smtClean="0"/>
              <a:t>ystems</a:t>
            </a:r>
          </a:p>
          <a:p>
            <a:r>
              <a:rPr lang="en-US" dirty="0" smtClean="0"/>
              <a:t>Show feasibility for online, personalized, knowledge services</a:t>
            </a:r>
          </a:p>
          <a:p>
            <a:r>
              <a:rPr lang="en-US" dirty="0" smtClean="0"/>
              <a:t>Explore the micro-macro duality of combining IRL with ABM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44573" y="63357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287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8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48500"/>
            <a:ext cx="8229600" cy="762000"/>
          </a:xfrm>
        </p:spPr>
        <p:txBody>
          <a:bodyPr/>
          <a:lstStyle/>
          <a:p>
            <a:r>
              <a:rPr lang="en-US" sz="3600" dirty="0" smtClean="0"/>
              <a:t>Our Approach (Research Method)</a:t>
            </a:r>
            <a:endParaRPr lang="en-US" sz="36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910500"/>
            <a:ext cx="8229600" cy="5215665"/>
          </a:xfrm>
        </p:spPr>
        <p:txBody>
          <a:bodyPr/>
          <a:lstStyle/>
          <a:p>
            <a:pPr marL="446035" indent="-446035"/>
            <a:r>
              <a:rPr lang="en-US" b="1" dirty="0"/>
              <a:t>Hypothesis</a:t>
            </a:r>
            <a:r>
              <a:rPr lang="en-US" dirty="0"/>
              <a:t>: Capturing an SRL’s objectives is key to personalized </a:t>
            </a:r>
            <a:r>
              <a:rPr lang="en-US" i="1" dirty="0"/>
              <a:t>process insights,</a:t>
            </a:r>
            <a:r>
              <a:rPr lang="en-US" dirty="0"/>
              <a:t> </a:t>
            </a:r>
            <a:r>
              <a:rPr lang="en-US" i="1" dirty="0"/>
              <a:t>improved attorney-litigant matching</a:t>
            </a:r>
            <a:r>
              <a:rPr lang="en-US" dirty="0"/>
              <a:t> and </a:t>
            </a:r>
            <a:r>
              <a:rPr lang="en-US" i="1" dirty="0"/>
              <a:t>smart recommendations</a:t>
            </a:r>
            <a:r>
              <a:rPr lang="en-US" dirty="0"/>
              <a:t>.  </a:t>
            </a:r>
          </a:p>
          <a:p>
            <a:pPr marL="446035" indent="-446035"/>
            <a:r>
              <a:rPr lang="en-US" b="1" dirty="0"/>
              <a:t>Data</a:t>
            </a:r>
            <a:r>
              <a:rPr lang="en-US" dirty="0"/>
              <a:t>: Currently using synthetic data from an ABM. We are in the process of acquiring naturalized SRL data.</a:t>
            </a:r>
          </a:p>
          <a:p>
            <a:pPr marL="446035" indent="-446035"/>
            <a:r>
              <a:rPr lang="en-US" b="1" dirty="0"/>
              <a:t>Analysis</a:t>
            </a:r>
            <a:r>
              <a:rPr lang="en-US" dirty="0"/>
              <a:t>: </a:t>
            </a:r>
            <a:r>
              <a:rPr lang="en-US" dirty="0" smtClean="0"/>
              <a:t>From the </a:t>
            </a:r>
            <a:r>
              <a:rPr lang="en-US" dirty="0"/>
              <a:t>data an MDP is designed to capture system dynamics. Using the MDP, agents can be viewed as Reinforcement Learners with recoverable objectives.</a:t>
            </a:r>
          </a:p>
          <a:p>
            <a:pPr marL="446035" indent="-446035"/>
            <a:r>
              <a:rPr lang="en-US" b="1" dirty="0"/>
              <a:t>Current Results</a:t>
            </a:r>
            <a:r>
              <a:rPr lang="en-US" dirty="0"/>
              <a:t>: Using IRL we have extracted artificial agent objectives and demonstrated these objectives are sufficient to fully explain observed agent </a:t>
            </a:r>
            <a:r>
              <a:rPr lang="en-US" dirty="0" smtClean="0"/>
              <a:t>behavior</a:t>
            </a:r>
            <a:endParaRPr lang="en-US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24427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879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5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48500"/>
            <a:ext cx="8229600" cy="762000"/>
          </a:xfrm>
        </p:spPr>
        <p:txBody>
          <a:bodyPr/>
          <a:lstStyle/>
          <a:p>
            <a:r>
              <a:rPr lang="en-US" sz="3600" dirty="0" smtClean="0"/>
              <a:t>Challenges</a:t>
            </a:r>
            <a:endParaRPr lang="en-US" sz="36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910500"/>
            <a:ext cx="8229600" cy="5215665"/>
          </a:xfrm>
        </p:spPr>
        <p:txBody>
          <a:bodyPr/>
          <a:lstStyle/>
          <a:p>
            <a:r>
              <a:rPr lang="en-US" dirty="0" smtClean="0"/>
              <a:t>Limited domain data about self-represented litigants has made further advancements towards product/application difficult</a:t>
            </a:r>
          </a:p>
          <a:p>
            <a:r>
              <a:rPr lang="en-US" dirty="0" smtClean="0"/>
              <a:t>Furthermore this </a:t>
            </a:r>
            <a:r>
              <a:rPr lang="en-US" dirty="0"/>
              <a:t>approach </a:t>
            </a:r>
            <a:r>
              <a:rPr lang="en-US" dirty="0" smtClean="0"/>
              <a:t>works best with a unique </a:t>
            </a:r>
            <a:r>
              <a:rPr lang="en-US" dirty="0"/>
              <a:t>data </a:t>
            </a:r>
            <a:r>
              <a:rPr lang="en-US" dirty="0" smtClean="0"/>
              <a:t>structure. Unfortunately, this means many existing </a:t>
            </a:r>
            <a:r>
              <a:rPr lang="en-US" dirty="0"/>
              <a:t>data stores </a:t>
            </a:r>
            <a:r>
              <a:rPr lang="en-US" dirty="0" smtClean="0"/>
              <a:t>which have </a:t>
            </a:r>
            <a:r>
              <a:rPr lang="en-US" dirty="0"/>
              <a:t>been created with supervised learning applications in </a:t>
            </a:r>
            <a:r>
              <a:rPr lang="en-US" dirty="0" smtClean="0"/>
              <a:t>mind don’t fit well.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686800" y="6329998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77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148500"/>
            <a:ext cx="8229600" cy="762000"/>
          </a:xfrm>
        </p:spPr>
        <p:txBody>
          <a:bodyPr/>
          <a:lstStyle/>
          <a:p>
            <a:r>
              <a:rPr lang="en-US" sz="3600" dirty="0" smtClean="0"/>
              <a:t>Conclusions</a:t>
            </a:r>
            <a:endParaRPr lang="en-US" sz="36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200" y="910500"/>
            <a:ext cx="8229600" cy="5215665"/>
          </a:xfrm>
        </p:spPr>
        <p:txBody>
          <a:bodyPr>
            <a:normAutofit/>
          </a:bodyPr>
          <a:lstStyle/>
          <a:p>
            <a:r>
              <a:rPr lang="en-US" dirty="0" smtClean="0"/>
              <a:t>Using the synthetic data we were able to recreate the entire system with only observations of individual agent behavior</a:t>
            </a:r>
          </a:p>
          <a:p>
            <a:r>
              <a:rPr lang="en-US" dirty="0"/>
              <a:t>Technique is able to naturally capture the non-independent nature of the observations as well as the time of the data. </a:t>
            </a:r>
            <a:endParaRPr lang="en-US" dirty="0" smtClean="0"/>
          </a:p>
          <a:p>
            <a:r>
              <a:rPr lang="en-US" dirty="0" smtClean="0"/>
              <a:t>Analysis of individual agent behavior also matched known ground truth (known because the data had been created)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393540" y="3190763"/>
            <a:ext cx="1905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Statistical analysis  of simulated behavior. There are three clear groups even though two groups are known to share objectives</a:t>
            </a:r>
            <a:endParaRPr lang="en-US" sz="1400" dirty="0"/>
          </a:p>
        </p:txBody>
      </p:sp>
      <p:sp>
        <p:nvSpPr>
          <p:cNvPr id="7" name="TextBox 6"/>
          <p:cNvSpPr txBox="1"/>
          <p:nvPr/>
        </p:nvSpPr>
        <p:spPr>
          <a:xfrm>
            <a:off x="5425925" y="4739528"/>
            <a:ext cx="190743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Analysis  of objectives learned from simulated behavior. Here we see group 1 (a) and (b) begin to look similar despite different behaviors above</a:t>
            </a:r>
            <a:endParaRPr lang="en-US" sz="14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810" y="3190763"/>
            <a:ext cx="4627730" cy="144904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138" y="4782583"/>
            <a:ext cx="4641423" cy="14718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686800" y="6339966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645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77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[1] 2017 Justice Gap Report</a:t>
            </a:r>
          </a:p>
          <a:p>
            <a:pPr marL="0" indent="0">
              <a:buNone/>
            </a:pPr>
            <a:r>
              <a:rPr lang="en-US" sz="2000" dirty="0" smtClean="0"/>
              <a:t>[2] </a:t>
            </a:r>
            <a:r>
              <a:rPr lang="en-US" sz="2000" dirty="0"/>
              <a:t>Documenting The Justice Gap In America </a:t>
            </a:r>
            <a:r>
              <a:rPr lang="en-US" sz="2000" dirty="0" smtClean="0"/>
              <a:t>2009</a:t>
            </a:r>
          </a:p>
          <a:p>
            <a:pPr marL="0" indent="0">
              <a:buNone/>
            </a:pPr>
            <a:r>
              <a:rPr lang="en-US" sz="2000" dirty="0" smtClean="0"/>
              <a:t>[3] </a:t>
            </a:r>
            <a:r>
              <a:rPr lang="en-US" sz="2000" dirty="0"/>
              <a:t>Legal Services Corporation Funding (https://www.lsc.gov/about-lsc/who-we-are/congressional-oversight/congressional-appropriations)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55453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291</TotalTime>
  <Words>458</Words>
  <Application>Microsoft Office PowerPoint</Application>
  <PresentationFormat>On-screen Show (4:3)</PresentationFormat>
  <Paragraphs>48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Assistive Agents for Self-Represented Litigants</vt:lpstr>
      <vt:lpstr>Need and Industrial Relevance</vt:lpstr>
      <vt:lpstr>Project Goals</vt:lpstr>
      <vt:lpstr>Objectives</vt:lpstr>
      <vt:lpstr>Our Approach (Research Method)</vt:lpstr>
      <vt:lpstr>Challenges</vt:lpstr>
      <vt:lpstr>Conclusions</vt:lpstr>
      <vt:lpstr>References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Rucker</dc:creator>
  <cp:lastModifiedBy>Mark Rucker</cp:lastModifiedBy>
  <cp:revision>32</cp:revision>
  <dcterms:created xsi:type="dcterms:W3CDTF">2017-03-07T22:54:42Z</dcterms:created>
  <dcterms:modified xsi:type="dcterms:W3CDTF">2018-02-16T22:54:34Z</dcterms:modified>
</cp:coreProperties>
</file>

<file path=docProps/thumbnail.jpeg>
</file>